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702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14942" y="5715016"/>
            <a:ext cx="3929058" cy="1142984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bg2">
                    <a:lumMod val="10000"/>
                  </a:schemeClr>
                </a:solidFill>
              </a:rPr>
              <a:t>Подготовила: педагог-психолог, </a:t>
            </a:r>
            <a:r>
              <a:rPr lang="ru-RU" sz="1800" b="1" dirty="0" smtClean="0">
                <a:solidFill>
                  <a:schemeClr val="bg2">
                    <a:lumMod val="10000"/>
                  </a:schemeClr>
                </a:solidFill>
              </a:rPr>
              <a:t>Цыганкова И.Н.</a:t>
            </a:r>
            <a:endParaRPr lang="ru-RU" sz="1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571744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7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7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400" b="1" i="1" dirty="0" smtClean="0">
                <a:solidFill>
                  <a:schemeClr val="bg2">
                    <a:lumMod val="10000"/>
                  </a:schemeClr>
                </a:solidFill>
              </a:rPr>
              <a:t>ПРЕЗЕНТАЦИЯ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700" i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700" b="1" dirty="0" smtClean="0">
                <a:solidFill>
                  <a:schemeClr val="bg2">
                    <a:lumMod val="10000"/>
                  </a:schemeClr>
                </a:solidFill>
              </a:rPr>
              <a:t>Работа </a:t>
            </a:r>
            <a:r>
              <a:rPr lang="ru-RU" sz="2700" b="1" dirty="0" smtClean="0">
                <a:solidFill>
                  <a:schemeClr val="bg2">
                    <a:lumMod val="10000"/>
                  </a:schemeClr>
                </a:solidFill>
              </a:rPr>
              <a:t>педагога-психолога с родителями  </a:t>
            </a:r>
            <a:r>
              <a:rPr lang="ru-RU" sz="27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700" b="1" dirty="0" smtClean="0">
                <a:solidFill>
                  <a:schemeClr val="bg2">
                    <a:lumMod val="10000"/>
                  </a:schemeClr>
                </a:solidFill>
              </a:rPr>
              <a:t>подготовительной </a:t>
            </a:r>
            <a:r>
              <a:rPr lang="ru-RU" sz="2700" b="1" dirty="0" smtClean="0">
                <a:solidFill>
                  <a:schemeClr val="bg2">
                    <a:lumMod val="10000"/>
                  </a:schemeClr>
                </a:solidFill>
              </a:rPr>
              <a:t>группы</a:t>
            </a:r>
            <a:r>
              <a:rPr lang="ru-RU" sz="2700" b="1" dirty="0" smtClean="0">
                <a:solidFill>
                  <a:srgbClr val="C00000"/>
                </a:solidFill>
              </a:rPr>
              <a:t/>
            </a:r>
            <a:br>
              <a:rPr lang="ru-RU" sz="2700" b="1" dirty="0" smtClean="0">
                <a:solidFill>
                  <a:srgbClr val="C00000"/>
                </a:solidFill>
              </a:rPr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Users\Alexey\Desktop\5c0d871ea24fd97e3e40c8ec_5d92b4686146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286124"/>
            <a:ext cx="4214842" cy="3161132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52400" y="1571612"/>
            <a:ext cx="9144000" cy="1928826"/>
          </a:xfrm>
          <a:prstGeom prst="rect">
            <a:avLst/>
          </a:prstGeom>
        </p:spPr>
        <p:txBody>
          <a:bodyPr bIns="91440" anchor="ctr" anchorCtr="0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«Подготовка детей к школе</a:t>
            </a:r>
            <a:r>
              <a:rPr lang="ru-RU" sz="2400" baseline="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»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928794" y="928670"/>
            <a:ext cx="4857784" cy="457203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7). Окружающий мир: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</a:t>
            </a:r>
            <a:r>
              <a:rPr lang="ru-RU" sz="1900" dirty="0" smtClean="0">
                <a:solidFill>
                  <a:srgbClr val="002060"/>
                </a:solidFill>
              </a:rPr>
              <a:t>Знать основные цвета, домашних и диких животных, птиц, деревья, грибы, цветы, овощи, фрукты и так далее.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sz="1900" dirty="0" smtClean="0">
                <a:solidFill>
                  <a:srgbClr val="002060"/>
                </a:solidFill>
              </a:rPr>
              <a:t>Называть времена года, явления природы, перелетных и зимующих птиц, месяцы, дни недели, свои фамилию, имя и отчество, имена своих родителей и место их работы, свой город, адрес, какие бывают профессии.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285852" y="500042"/>
            <a:ext cx="7000892" cy="5214974"/>
          </a:xfr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smtClean="0"/>
              <a:t>Диагностика родителями своих детей.</a:t>
            </a:r>
            <a:endParaRPr lang="ru-RU" dirty="0" smtClean="0"/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1. Направлено на выявление уровня развития логического мышления, умения логически мыслить, выполнять арифметические действия и  составлять слова.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2.Направлено на выявление уровня  развития логического мышления-нахождения противоположностей.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3.Направлено на выявление уровня развития мелкой моторики, мышления и воображения.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</a:rPr>
              <a:t> 4.Сформированность логического мышления, мелкой моторики.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</a:rPr>
              <a:t> 5. Умение составлять рассказ, развитие речи, словаря.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4678" y="2571744"/>
            <a:ext cx="4214842" cy="1143000"/>
          </a:xfrm>
        </p:spPr>
        <p:txBody>
          <a:bodyPr>
            <a:noAutofit/>
          </a:bodyPr>
          <a:lstStyle/>
          <a:p>
            <a:r>
              <a:rPr lang="ru-RU" sz="80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Конец.</a:t>
            </a:r>
            <a:endParaRPr lang="ru-RU" sz="8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50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Задачи:</a:t>
            </a:r>
            <a:endParaRPr lang="ru-RU" sz="2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00562" y="857232"/>
            <a:ext cx="4286280" cy="6000768"/>
          </a:xfrm>
          <a:ln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Психологическое просвещение.</a:t>
            </a:r>
          </a:p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Педагог-психолог участвует в родительских собраниях с целью обсуждения специфики обучения детей в подготовительной группе ДОУ, возрастных особенностей детей 6-7 лет, параметров психологической готовности ребенка к обучению в школе, информирования о программе работы педагога-психолога в группе. На итоговом родительском собрании обсуждаются результаты  обследования, делаются рекомендации родителям будущих школьников.</a:t>
            </a:r>
          </a:p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течение учебного года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психопросветительская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работа с родителями ведется через оформление стендового материала в виде брошюр и информационных листков.</a:t>
            </a:r>
          </a:p>
          <a:p>
            <a:endParaRPr lang="ru-RU" dirty="0"/>
          </a:p>
        </p:txBody>
      </p:sp>
      <p:pic>
        <p:nvPicPr>
          <p:cNvPr id="2053" name="Picture 5" descr="C:\Users\Alexey\Desktop\Безымянный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71612"/>
            <a:ext cx="4143404" cy="3221037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outerShdw dist="50800" sx="1000" sy="1000" algn="ctr" rotWithShape="0">
              <a:srgbClr val="000000"/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Психологическая готовность ребенка к школе.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000108"/>
            <a:ext cx="3357586" cy="5857892"/>
          </a:xfrm>
          <a:ln>
            <a:solidFill>
              <a:srgbClr val="002060"/>
            </a:solidFill>
          </a:ln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 </a:t>
            </a:r>
            <a:r>
              <a:rPr lang="ru-RU" b="1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1. Интеллектуальная готовность к школе означает:</a:t>
            </a:r>
          </a:p>
          <a:p>
            <a:pPr algn="ctr">
              <a:buNone/>
            </a:pPr>
            <a:endParaRPr lang="ru-RU" b="1" dirty="0" smtClean="0">
              <a:solidFill>
                <a:srgbClr val="0070C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у ребенка должен быть запас определенных знаний (речь о них пойдет ниже);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он доложен ориентироваться в пространстве, то есть знать, как пройти в школу и обратно, до магазина и так далее;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ребенок должен стремиться к получению новых знаний, то есть он должен быть любознателен;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должны соответствовать возрасту развитие памяти, речи, мышления.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57620" y="928670"/>
            <a:ext cx="4572000" cy="1200329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>
            <a:spAutoFit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Психологический аспект,  включает в себя три компонента: 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интеллектуальная готовность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личностная и социальная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эмоционально-волевая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3074" name="Picture 2" descr="C:\Users\Alexey\Desktop\h-7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2285992"/>
            <a:ext cx="3979127" cy="4315164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outerShdw blurRad="812800" dist="50800" dir="5400000" sx="108000" sy="108000" algn="ctr" rotWithShape="0">
              <a:srgbClr val="000000">
                <a:alpha val="43137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0"/>
            <a:ext cx="4643438" cy="6858000"/>
          </a:xfrm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endParaRPr lang="ru-RU" b="1" u="sng" dirty="0" smtClean="0">
              <a:solidFill>
                <a:srgbClr val="C00000"/>
              </a:solidFill>
            </a:endParaRPr>
          </a:p>
          <a:p>
            <a:pPr marL="457200" indent="-457200" algn="ctr">
              <a:buAutoNum type="arabicPeriod" startAt="2"/>
            </a:pPr>
            <a:r>
              <a:rPr lang="ru-RU" sz="1900" b="1" u="sng" dirty="0" smtClean="0"/>
              <a:t>Личностная и социальная готовность</a:t>
            </a:r>
            <a:r>
              <a:rPr lang="ru-RU" b="1" u="sng" dirty="0" smtClean="0"/>
              <a:t>:</a:t>
            </a:r>
            <a:endParaRPr lang="ru-RU" b="1" dirty="0" smtClean="0"/>
          </a:p>
          <a:p>
            <a:r>
              <a:rPr lang="ru-RU" sz="19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900" dirty="0" smtClean="0">
                <a:solidFill>
                  <a:srgbClr val="002060"/>
                </a:solidFill>
              </a:rPr>
              <a:t>ребенок должен быть коммуникабельным, то есть уметь общаться со сверстниками и взрослыми; в общении не должно проявляться агрессии, а при ссоре с другим ребенком </a:t>
            </a:r>
            <a:r>
              <a:rPr lang="ru-RU" sz="1700" dirty="0" smtClean="0">
                <a:solidFill>
                  <a:srgbClr val="002060"/>
                </a:solidFill>
              </a:rPr>
              <a:t>должен</a:t>
            </a:r>
            <a:r>
              <a:rPr lang="ru-RU" sz="1900" dirty="0" smtClean="0">
                <a:solidFill>
                  <a:srgbClr val="002060"/>
                </a:solidFill>
              </a:rPr>
              <a:t> уметь оценивать и искать выход из проблемной ситуации; ребенок должен понимать и признавать авторитет взрослых;</a:t>
            </a:r>
          </a:p>
          <a:p>
            <a:r>
              <a:rPr lang="ru-RU" sz="1900" dirty="0" smtClean="0">
                <a:solidFill>
                  <a:srgbClr val="002060"/>
                </a:solidFill>
              </a:rPr>
              <a:t>толерантность; это означает, что ребенок должен адекватно реагировать на конструктивные замечания взрослых и сверстников;</a:t>
            </a:r>
          </a:p>
          <a:p>
            <a:r>
              <a:rPr lang="ru-RU" sz="1900" dirty="0" smtClean="0">
                <a:solidFill>
                  <a:srgbClr val="002060"/>
                </a:solidFill>
              </a:rPr>
              <a:t> нравственное развитие, ребенок должен понимать, что хорошо, а что – плохо;</a:t>
            </a:r>
          </a:p>
          <a:p>
            <a:r>
              <a:rPr lang="ru-RU" sz="1900" dirty="0" smtClean="0">
                <a:solidFill>
                  <a:srgbClr val="002060"/>
                </a:solidFill>
              </a:rPr>
              <a:t>ребенок должен принимать поставленную педагогом задачу, внимательно выслушивая, уточняя неясные моменты, а после выполнения он должен адекватно оценивать свою работу, признавать свои ошибки, если таковые имеются.</a:t>
            </a:r>
          </a:p>
          <a:p>
            <a:endParaRPr lang="ru-RU" dirty="0"/>
          </a:p>
        </p:txBody>
      </p:sp>
      <p:pic>
        <p:nvPicPr>
          <p:cNvPr id="4098" name="Picture 2" descr="C:\Users\Alexey\Desktop\1_origina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428736"/>
            <a:ext cx="3163826" cy="4343358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outerShdw blurRad="584200" dist="50800" dir="5400000" sx="109000" sy="109000" algn="ctr" rotWithShape="0">
              <a:srgbClr val="000000">
                <a:alpha val="24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071934" y="642918"/>
            <a:ext cx="5072066" cy="5286412"/>
          </a:xfrm>
          <a:ln>
            <a:solidFill>
              <a:schemeClr val="tx1"/>
            </a:solidFill>
          </a:ln>
        </p:spPr>
        <p:txBody>
          <a:bodyPr/>
          <a:lstStyle/>
          <a:p>
            <a:pPr algn="ctr">
              <a:buNone/>
            </a:pPr>
            <a:r>
              <a:rPr lang="ru-RU" sz="1800" b="1" u="sng" dirty="0" smtClean="0"/>
              <a:t>3. Эмоционально-волевая </a:t>
            </a:r>
          </a:p>
          <a:p>
            <a:pPr algn="ctr">
              <a:buNone/>
            </a:pPr>
            <a:r>
              <a:rPr lang="ru-RU" sz="1800" b="1" u="sng" dirty="0" smtClean="0"/>
              <a:t>готовность ребенка к школе :</a:t>
            </a:r>
            <a:endParaRPr lang="ru-RU" sz="1800" b="1" dirty="0" smtClean="0"/>
          </a:p>
          <a:p>
            <a:r>
              <a:rPr lang="ru-RU" sz="2000" dirty="0" smtClean="0">
                <a:solidFill>
                  <a:srgbClr val="002060"/>
                </a:solidFill>
              </a:rPr>
              <a:t>понимание ребенком, почему он идет в школу, важность обучения;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 наличие интереса к учению и получению новых знаний;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способность ребенка выполнять задание, которое ему не совсем по душе, но этого требует учебная программа;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усидчивость </a:t>
            </a:r>
            <a:r>
              <a:rPr lang="ru-RU" sz="2000" dirty="0" smtClean="0">
                <a:solidFill>
                  <a:srgbClr val="002060"/>
                </a:solidFill>
              </a:rPr>
              <a:t>– способность в течение определенного времени внимательно слушать взрослого и выполнять задания, не отвлекаясь на посторонние предметы и дела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5122" name="Picture 2" descr="C:\Users\Alexey\Desktop\0042-Opalikha-school-less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85860"/>
            <a:ext cx="3357586" cy="4622192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outerShdw blurRad="698500" dist="50800" dir="5400000" sx="112000" sy="112000" algn="ctr" rotWithShape="0">
              <a:srgbClr val="000000">
                <a:alpha val="43137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000232" y="0"/>
            <a:ext cx="5572164" cy="6858000"/>
          </a:xfrm>
          <a:ln>
            <a:solidFill>
              <a:srgbClr val="002060"/>
            </a:solidFill>
          </a:ln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b="1" u="sng" dirty="0" smtClean="0">
                <a:solidFill>
                  <a:srgbClr val="002060"/>
                </a:solidFill>
              </a:rPr>
              <a:t>Познавательная готовность ребенка к школе.</a:t>
            </a:r>
          </a:p>
          <a:p>
            <a:pPr algn="ctr">
              <a:buNone/>
            </a:pPr>
            <a:endParaRPr lang="ru-RU" b="1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ru-RU" dirty="0" smtClean="0"/>
              <a:t>Данный аспект означает, что будущий первоклассник должен обладать определенным комплексом знаний и умений, который понадобится для успешного обучения в школе. Итак, что должен знать и уметь ребенок в шесть-семь лет?</a:t>
            </a:r>
          </a:p>
          <a:p>
            <a:pPr algn="ctr">
              <a:buNone/>
            </a:pPr>
            <a:r>
              <a:rPr lang="ru-RU" b="1" dirty="0" smtClean="0"/>
              <a:t>1) Внимание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Заниматься каким-либо делом, не отвлекаясь, в течение двадцати-тридцати минут.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</a:rPr>
              <a:t> Находить сходства и отличия между предметами, картинками.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</a:rPr>
              <a:t> Уметь выполнять работу по образцу, например, с точностью воспроизводить на своем листе бумаги узор, копировать движения человека и так далее.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</a:rPr>
              <a:t> Легко играть в игры на внимательность, где требуется быстрота реакции. Например, называйте живое существо, но перед игрой обсудите правила: если ребенок услышит домашнее животное, то он должен хлопнуть в ладоши, если дикое – постучать ногами, если птица – помахать руками.</a:t>
            </a:r>
          </a:p>
          <a:p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00562" y="285728"/>
            <a:ext cx="4357718" cy="6215106"/>
          </a:xfrm>
          <a:ln>
            <a:solidFill>
              <a:srgbClr val="002060"/>
            </a:solidFill>
          </a:ln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2100" b="1" dirty="0" smtClean="0"/>
              <a:t>2) Математика</a:t>
            </a:r>
            <a:r>
              <a:rPr lang="ru-RU" sz="2100" b="1" dirty="0" smtClean="0">
                <a:solidFill>
                  <a:srgbClr val="002060"/>
                </a:solidFill>
              </a:rPr>
              <a:t>: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</a:rPr>
              <a:t> Цифры от 0 до 10.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</a:rPr>
              <a:t> Прямой счет от 1 до 10 и обратный счет от 10 до 1.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</a:rPr>
              <a:t>Арифметические знаки: « », «-«, «=».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</a:rPr>
              <a:t> Деление круга, квадрата напополам, четыре части.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</a:rPr>
              <a:t> Ориентирование в пространстве и на листе бумаги: «справа, слева, вверху, внизу, над, под, за  и т. п.</a:t>
            </a:r>
          </a:p>
          <a:p>
            <a:pPr algn="ctr">
              <a:buNone/>
            </a:pPr>
            <a:r>
              <a:rPr lang="ru-RU" sz="21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3) Память: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</a:rPr>
              <a:t> Запоминание 10-12 картинок.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</a:rPr>
              <a:t> Рассказывание по памяти стишков, скороговорок, пословиц, сказок и т.п.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</a:rPr>
              <a:t> Пересказ  текста из 4-5 предложений.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6147" name="Picture 3" descr="C:\Users\Alexey\Desktop\55440.750x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52"/>
            <a:ext cx="3821104" cy="3682613"/>
          </a:xfrm>
          <a:prstGeom prst="rect">
            <a:avLst/>
          </a:prstGeom>
          <a:noFill/>
        </p:spPr>
      </p:pic>
      <p:pic>
        <p:nvPicPr>
          <p:cNvPr id="6149" name="Picture 5" descr="C:\Users\Alexey\Desktop\s12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4000504"/>
            <a:ext cx="2946396" cy="2461791"/>
          </a:xfrm>
          <a:prstGeom prst="rect">
            <a:avLst/>
          </a:prstGeom>
          <a:noFill/>
          <a:effectLst>
            <a:outerShdw blurRad="584200" dist="50800" dir="5400000" sx="107000" sy="107000" algn="ctr" rotWithShape="0">
              <a:srgbClr val="000000">
                <a:alpha val="43137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714356"/>
            <a:ext cx="4714908" cy="5786478"/>
          </a:xfrm>
          <a:ln>
            <a:solidFill>
              <a:schemeClr val="tx1"/>
            </a:solidFill>
          </a:ln>
        </p:spPr>
        <p:txBody>
          <a:bodyPr/>
          <a:lstStyle/>
          <a:p>
            <a:pPr algn="ctr">
              <a:buNone/>
            </a:pP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4) Мышление:</a:t>
            </a:r>
          </a:p>
          <a:p>
            <a:pPr>
              <a:buFont typeface="Wingdings" pitchFamily="2" charset="2"/>
              <a:buChar char="q"/>
            </a:pPr>
            <a:r>
              <a:rPr lang="ru-RU" sz="1800" dirty="0" smtClean="0">
                <a:solidFill>
                  <a:srgbClr val="002060"/>
                </a:solidFill>
              </a:rPr>
              <a:t> Заканчивать предложение, например, «Река широкая, а ручей…», «Суп горячий, а компот…» и т. п.</a:t>
            </a:r>
          </a:p>
          <a:p>
            <a:pPr>
              <a:buFont typeface="Wingdings" pitchFamily="2" charset="2"/>
              <a:buChar char="q"/>
            </a:pPr>
            <a:r>
              <a:rPr lang="ru-RU" sz="1800" dirty="0" smtClean="0">
                <a:solidFill>
                  <a:srgbClr val="002060"/>
                </a:solidFill>
              </a:rPr>
              <a:t> Находить лишнее слово из группы слов, например, «стол, стул, кровать, сапоги, кресло», «лиса, медведь, волк, собака, заяц» и т. д.</a:t>
            </a:r>
          </a:p>
          <a:p>
            <a:pPr>
              <a:buFont typeface="Wingdings" pitchFamily="2" charset="2"/>
              <a:buChar char="q"/>
            </a:pPr>
            <a:r>
              <a:rPr lang="ru-RU" sz="1800" dirty="0" smtClean="0">
                <a:solidFill>
                  <a:srgbClr val="002060"/>
                </a:solidFill>
              </a:rPr>
              <a:t> Определять последовательность событий, чтобы сначала, а что – потом.</a:t>
            </a:r>
          </a:p>
          <a:p>
            <a:pPr>
              <a:buFont typeface="Wingdings" pitchFamily="2" charset="2"/>
              <a:buChar char="q"/>
            </a:pPr>
            <a:r>
              <a:rPr lang="ru-RU" sz="1800" dirty="0" smtClean="0">
                <a:solidFill>
                  <a:srgbClr val="002060"/>
                </a:solidFill>
              </a:rPr>
              <a:t> Находить несоответствия в рисунках, стихах-небылицах.</a:t>
            </a:r>
          </a:p>
          <a:p>
            <a:pPr>
              <a:buFont typeface="Wingdings" pitchFamily="2" charset="2"/>
              <a:buChar char="q"/>
            </a:pPr>
            <a:r>
              <a:rPr lang="ru-RU" sz="1800" dirty="0" smtClean="0">
                <a:solidFill>
                  <a:srgbClr val="002060"/>
                </a:solidFill>
              </a:rPr>
              <a:t> Складывать </a:t>
            </a:r>
            <a:r>
              <a:rPr lang="ru-RU" sz="1800" dirty="0" err="1" smtClean="0">
                <a:solidFill>
                  <a:srgbClr val="002060"/>
                </a:solidFill>
              </a:rPr>
              <a:t>пазлы</a:t>
            </a:r>
            <a:r>
              <a:rPr lang="ru-RU" sz="1800" dirty="0" smtClean="0">
                <a:solidFill>
                  <a:srgbClr val="002060"/>
                </a:solidFill>
              </a:rPr>
              <a:t> без помощи взрослого.</a:t>
            </a:r>
          </a:p>
          <a:p>
            <a:pPr>
              <a:buFont typeface="Wingdings" pitchFamily="2" charset="2"/>
              <a:buChar char="q"/>
            </a:pPr>
            <a:r>
              <a:rPr lang="ru-RU" sz="1800" dirty="0" smtClean="0">
                <a:solidFill>
                  <a:srgbClr val="002060"/>
                </a:solidFill>
              </a:rPr>
              <a:t> Сложить из бумаги вместе со взрослым, простой предмет: лодочку, кораблик.</a:t>
            </a:r>
          </a:p>
          <a:p>
            <a:pPr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7170" name="Picture 2" descr="C:\Users\Alexey\Desktop\creative-brain-cliparts-151364-73518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571612"/>
            <a:ext cx="3643338" cy="3853499"/>
          </a:xfrm>
          <a:prstGeom prst="rect">
            <a:avLst/>
          </a:prstGeom>
          <a:noFill/>
          <a:effectLst>
            <a:outerShdw blurRad="533400" dist="50800" dir="5400000" algn="ctr" rotWithShape="0">
              <a:srgbClr val="000000">
                <a:alpha val="43137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214290"/>
            <a:ext cx="4929222" cy="6357982"/>
          </a:xfrm>
          <a:ln>
            <a:solidFill>
              <a:srgbClr val="002060"/>
            </a:solidFill>
          </a:ln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1800" b="1" dirty="0" smtClean="0"/>
              <a:t>5) Мелкая моторика:</a:t>
            </a:r>
          </a:p>
          <a:p>
            <a:pPr>
              <a:buFont typeface="Wingdings" pitchFamily="2" charset="2"/>
              <a:buChar char="q"/>
            </a:pPr>
            <a:r>
              <a:rPr lang="ru-RU" sz="1900" dirty="0" smtClean="0">
                <a:solidFill>
                  <a:srgbClr val="002060"/>
                </a:solidFill>
              </a:rPr>
              <a:t> Правильно держать в руке ручку, карандаш, кисть и регулировать силу их нажима при письме и рисовании.</a:t>
            </a:r>
          </a:p>
          <a:p>
            <a:pPr>
              <a:buFont typeface="Wingdings" pitchFamily="2" charset="2"/>
              <a:buChar char="q"/>
            </a:pPr>
            <a:r>
              <a:rPr lang="ru-RU" sz="1900" dirty="0" smtClean="0">
                <a:solidFill>
                  <a:srgbClr val="002060"/>
                </a:solidFill>
              </a:rPr>
              <a:t> Раскрашивать предметы и штриховать их, не выходя за контур.</a:t>
            </a:r>
          </a:p>
          <a:p>
            <a:pPr>
              <a:buFont typeface="Wingdings" pitchFamily="2" charset="2"/>
              <a:buChar char="q"/>
            </a:pPr>
            <a:r>
              <a:rPr lang="ru-RU" sz="1900" dirty="0" smtClean="0">
                <a:solidFill>
                  <a:srgbClr val="002060"/>
                </a:solidFill>
              </a:rPr>
              <a:t> Вырезать ножницами по линии, нарисованной на бумаге.</a:t>
            </a:r>
          </a:p>
          <a:p>
            <a:pPr>
              <a:buFont typeface="Wingdings" pitchFamily="2" charset="2"/>
              <a:buChar char="q"/>
            </a:pPr>
            <a:r>
              <a:rPr lang="ru-RU" sz="1900" dirty="0" smtClean="0">
                <a:solidFill>
                  <a:srgbClr val="002060"/>
                </a:solidFill>
              </a:rPr>
              <a:t> Выполнять аппликации.</a:t>
            </a:r>
          </a:p>
          <a:p>
            <a:pPr>
              <a:buFont typeface="Wingdings" pitchFamily="2" charset="2"/>
              <a:buChar char="q"/>
            </a:pPr>
            <a:endParaRPr lang="ru-RU" sz="1900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1800" b="1" dirty="0" smtClean="0"/>
              <a:t>6) Речь:</a:t>
            </a:r>
          </a:p>
          <a:p>
            <a:pPr>
              <a:buFont typeface="Wingdings" pitchFamily="2" charset="2"/>
              <a:buChar char="q"/>
            </a:pPr>
            <a:r>
              <a:rPr lang="ru-RU" sz="1900" dirty="0" smtClean="0">
                <a:solidFill>
                  <a:srgbClr val="002060"/>
                </a:solidFill>
              </a:rPr>
              <a:t>Составлять предложения из нескольких слов, например, кошка, двор, идти, солнечный зайчик, играть.</a:t>
            </a:r>
          </a:p>
          <a:p>
            <a:pPr>
              <a:buFont typeface="Wingdings" pitchFamily="2" charset="2"/>
              <a:buChar char="q"/>
            </a:pPr>
            <a:r>
              <a:rPr lang="ru-RU" sz="1900" dirty="0" smtClean="0">
                <a:solidFill>
                  <a:srgbClr val="002060"/>
                </a:solidFill>
              </a:rPr>
              <a:t> Понимать и объяснять смысл пословиц.</a:t>
            </a:r>
          </a:p>
          <a:p>
            <a:pPr>
              <a:buFont typeface="Wingdings" pitchFamily="2" charset="2"/>
              <a:buChar char="q"/>
            </a:pPr>
            <a:r>
              <a:rPr lang="ru-RU" sz="1900" dirty="0" smtClean="0">
                <a:solidFill>
                  <a:srgbClr val="002060"/>
                </a:solidFill>
              </a:rPr>
              <a:t> Составлять связный рассказ по картинке и серии картинок.</a:t>
            </a:r>
          </a:p>
          <a:p>
            <a:pPr>
              <a:buFont typeface="Wingdings" pitchFamily="2" charset="2"/>
              <a:buChar char="q"/>
            </a:pPr>
            <a:r>
              <a:rPr lang="ru-RU" sz="1900" dirty="0" smtClean="0">
                <a:solidFill>
                  <a:srgbClr val="002060"/>
                </a:solidFill>
              </a:rPr>
              <a:t> Выразительно рассказывать стихи с правильной интонацией.</a:t>
            </a:r>
          </a:p>
          <a:p>
            <a:pPr>
              <a:buFont typeface="Wingdings" pitchFamily="2" charset="2"/>
              <a:buChar char="q"/>
            </a:pPr>
            <a:r>
              <a:rPr lang="ru-RU" sz="1900" dirty="0" smtClean="0">
                <a:solidFill>
                  <a:srgbClr val="002060"/>
                </a:solidFill>
              </a:rPr>
              <a:t> Различать в словах буквы и звуки.</a:t>
            </a:r>
          </a:p>
          <a:p>
            <a:pPr>
              <a:buNone/>
            </a:pPr>
            <a:endParaRPr lang="ru-RU" sz="1900" dirty="0"/>
          </a:p>
        </p:txBody>
      </p:sp>
      <p:pic>
        <p:nvPicPr>
          <p:cNvPr id="8195" name="Picture 3" descr="C:\Users\Alexey\Desktop\58619ad2c7fb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214291"/>
            <a:ext cx="3599671" cy="2571768"/>
          </a:xfrm>
          <a:prstGeom prst="rect">
            <a:avLst/>
          </a:prstGeom>
          <a:noFill/>
        </p:spPr>
      </p:pic>
      <p:pic>
        <p:nvPicPr>
          <p:cNvPr id="8197" name="Picture 5" descr="C:\Users\Alexey\Desktop\007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3429000"/>
            <a:ext cx="3357586" cy="2896148"/>
          </a:xfrm>
          <a:prstGeom prst="rect">
            <a:avLst/>
          </a:prstGeom>
          <a:noFill/>
          <a:effectLst>
            <a:outerShdw blurRad="50800" dist="50800" dir="5400000" sx="76000" sy="76000" algn="ctr" rotWithShape="0">
              <a:srgbClr val="000000">
                <a:alpha val="43137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155</TotalTime>
  <Words>712</Words>
  <Application>Microsoft Office PowerPoint</Application>
  <PresentationFormat>Экран (4:3)</PresentationFormat>
  <Paragraphs>74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Справедливость</vt:lpstr>
      <vt:lpstr>   ПРЕЗЕНТАЦИЯ   Работа педагога-психолога с родителями   подготовительной группы    </vt:lpstr>
      <vt:lpstr>Задачи:</vt:lpstr>
      <vt:lpstr>Психологическая готовность ребенка к школе.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Конец.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на тему: «Работа педагога-психолога с родителями   подготовительной группы»</dc:title>
  <dc:creator>пк</dc:creator>
  <cp:lastModifiedBy>Alexey</cp:lastModifiedBy>
  <cp:revision>24</cp:revision>
  <dcterms:created xsi:type="dcterms:W3CDTF">2014-11-23T07:15:52Z</dcterms:created>
  <dcterms:modified xsi:type="dcterms:W3CDTF">2019-11-16T16:31:19Z</dcterms:modified>
</cp:coreProperties>
</file>