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ags/tag9.xml" ContentType="application/vnd.openxmlformats-officedocument.presentationml.tag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D49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476556" y="74"/>
        <a:ext cx="1423749" cy="1354613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1431275"/>
        <a:ext cx="547055" cy="547055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499258" y="2054918"/>
        <a:ext cx="1378344" cy="1320252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4903" y="3451758"/>
        <a:ext cx="547055" cy="547055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500065" y="4075402"/>
        <a:ext cx="1376731" cy="1210935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26936">
        <a:off x="2068211" y="2506854"/>
        <a:ext cx="356459" cy="350870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571769" y="1785951"/>
        <a:ext cx="1886398" cy="188639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680DB8-C2EB-4E73-AB7A-F61D79281F99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2ECD13-9781-4E90-9783-1F078E70A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564B97-A513-4A5B-953E-988CB10A67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944BF1-5352-49FA-96D7-B79F36DE17A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F3236B-E66C-4C30-B2C6-F9DC54FC5D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9B898-BDCD-41FA-BB95-34B80A3544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23D0AA-3C1A-41BF-A8FC-CCF9C8D8A2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A0D241-A225-416D-B241-FE1D85D4D9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5F275B-CB0B-444B-B31D-54A05EC363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FD1BE-01A9-4350-941B-6EB90FE5E8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6ADDF-D757-43C6-AC78-8C662699DD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3660EB-CAAE-408E-89BC-9149CFE850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8604-B09B-4117-950F-BCB105E0145A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55E9-6C75-4029-8935-702C8C519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DF7D-C679-4561-B8FE-E911EB3D790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DAEC-FA49-4BF2-981B-20A6233D9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80E8-7B1D-4B4D-A99A-BC5C282BC76E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6D893-4D92-469D-8E61-B4CF7389E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6C34-F8D7-4755-BFC2-9253CCFA173B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9CEE-E6EA-4E16-9299-50F33D3ED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7920-0639-4573-916C-D2D72EC5C5D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2C6-2E0F-432C-B119-7B37FB628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FFA4-DA64-4FFF-9397-B9F38A05A8FF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56FA-00DF-46E3-BA2E-13177F214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26C5-A58F-425B-944F-AFFA7156D52E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8387-0C86-4791-B1E2-1F1CB85F7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0612-DA36-4F5E-B0FA-D5206406CADE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625A-3219-44A9-B5CD-453B8E23E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D0676-1294-48AA-9274-D79AC22FF763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71BB-4848-4693-AF54-A825952C8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50EC-CB8A-4170-8106-B1CC1E7DA754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9716-064C-4C19-809A-DF25CA19E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3203-971E-4FFE-ACA2-CF36426B5B73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0063-755A-4607-9A61-1D84BCB40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EB1AFA-61B4-4696-A69C-B97F1221AA24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28A9B6-0C1B-4E80-9627-50DEDD384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.jpe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.jpeg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hyperlink" Target="http://mdou.ru/6670.html" TargetMode="Externa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.jpeg"/><Relationship Id="rId9" Type="http://schemas.microsoft.com/office/2007/relationships/diagramDrawing" Target="../diagrams/drawin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0/10/20/teacher-dok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g.ru/2011/07/13/doljnosti-dok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775"/>
            <a:ext cx="7772400" cy="2808288"/>
          </a:xfrm>
        </p:spPr>
        <p:txBody>
          <a:bodyPr/>
          <a:lstStyle/>
          <a:p>
            <a:r>
              <a:rPr lang="ru-RU" sz="4800" b="1" smtClean="0">
                <a:solidFill>
                  <a:srgbClr val="002060"/>
                </a:solidFill>
              </a:rPr>
              <a:t>«Изучаем ФГОС </a:t>
            </a:r>
            <a:br>
              <a:rPr lang="ru-RU" sz="4800" b="1" smtClean="0">
                <a:solidFill>
                  <a:srgbClr val="002060"/>
                </a:solidFill>
              </a:rPr>
            </a:br>
            <a:r>
              <a:rPr lang="ru-RU" sz="4800" b="1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4500563"/>
            <a:ext cx="85725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Заместитель заведующего ВМР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</a:rPr>
              <a:t>Любимова В.Ф.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Ковров - 35, 2014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95738" y="374650"/>
            <a:ext cx="4679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126960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№7 «Родничок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Ковровского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 района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1" name="Picture 3" descr="BD2131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484313"/>
            <a:ext cx="4219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860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714375" y="4572000"/>
            <a:ext cx="764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ПРОГРАММА ОПРЕДЕЛЯЕТ </a:t>
            </a:r>
          </a:p>
          <a:p>
            <a:pPr algn="ctr"/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КОМПЛЕКС ОСНОВНЫХ ХАРАКТЕРИСТИК ДОШКОЛЬНОГО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    Программа может реализовываться в течение всего времени пребывания</a:t>
            </a:r>
            <a:r>
              <a:rPr lang="ru-RU" sz="2400" baseline="30000" smtClean="0"/>
              <a:t> </a:t>
            </a:r>
            <a:r>
              <a:rPr lang="ru-RU" sz="2400" smtClean="0"/>
              <a:t>детей в Организации.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28625" y="4929188"/>
            <a:ext cx="8229600" cy="16859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smtClean="0"/>
              <a:t>     </a:t>
            </a:r>
            <a:r>
              <a:rPr lang="ru-RU" sz="200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sp>
        <p:nvSpPr>
          <p:cNvPr id="10" name="Овал 9"/>
          <p:cNvSpPr/>
          <p:nvPr/>
        </p:nvSpPr>
        <p:spPr>
          <a:xfrm>
            <a:off x="2571750" y="1357313"/>
            <a:ext cx="3571875" cy="35718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6" name="TextBox 7"/>
          <p:cNvSpPr txBox="1">
            <a:spLocks noChangeArrowheads="1"/>
          </p:cNvSpPr>
          <p:nvPr/>
        </p:nvSpPr>
        <p:spPr bwMode="auto">
          <a:xfrm rot="-3726972">
            <a:off x="2218532" y="2553494"/>
            <a:ext cx="2425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Содержание Программы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7563" y="3929063"/>
            <a:ext cx="1939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Calibri" pitchFamily="34" charset="0"/>
              </a:rPr>
              <a:t>Виды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38" y="2286000"/>
            <a:ext cx="1992312" cy="830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Социально-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коммуникативное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развитие</a:t>
            </a: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75" y="5572125"/>
            <a:ext cx="2146300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Речевое развитие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15000" y="4572000"/>
            <a:ext cx="2000250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Познавательное развитие</a:t>
            </a: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75" y="4500563"/>
            <a:ext cx="2100263" cy="830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Художественно-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эстетическое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развитие</a:t>
            </a: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38" y="2500313"/>
            <a:ext cx="1928812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14438" y="571500"/>
            <a:ext cx="7115175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sz="2400" smtClean="0"/>
              <a:t>…</a:t>
            </a:r>
            <a:r>
              <a:rPr lang="ru-RU" sz="200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pic>
        <p:nvPicPr>
          <p:cNvPr id="28676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29063" y="2071688"/>
            <a:ext cx="5483225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РАЗЛИЧНЫЕ ВИДЫ ДЕЯТЕЛЬНОСТИ ДЕТЕЙ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75" y="3071813"/>
            <a:ext cx="1992313" cy="1077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Предметно-пространственная развивающая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88" y="5143500"/>
            <a:ext cx="2000250" cy="830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Характер взаимодействия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со взрослыми</a:t>
            </a: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38" y="5143500"/>
            <a:ext cx="2100262" cy="830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Характер взаимодействия с другими детьми</a:t>
            </a: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313" y="3143250"/>
            <a:ext cx="1928812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Система отношений ребенка к миру, другим людям, к себе самому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75" y="214313"/>
            <a:ext cx="7115175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АСПЕКТЫ ОБРАЗОВАТЕЛЬНОЙ СРЕДЫ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33" name="Прямоугольник 17"/>
          <p:cNvSpPr>
            <a:spLocks noChangeArrowheads="1"/>
          </p:cNvSpPr>
          <p:nvPr/>
        </p:nvSpPr>
        <p:spPr bwMode="auto">
          <a:xfrm>
            <a:off x="3643313" y="3214688"/>
            <a:ext cx="1928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Аспекты образовательной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среды</a:t>
            </a:r>
          </a:p>
        </p:txBody>
      </p:sp>
      <p:sp>
        <p:nvSpPr>
          <p:cNvPr id="30734" name="Содержимое 2"/>
          <p:cNvSpPr txBox="1">
            <a:spLocks/>
          </p:cNvSpPr>
          <p:nvPr/>
        </p:nvSpPr>
        <p:spPr bwMode="auto">
          <a:xfrm>
            <a:off x="571500" y="1285875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75" y="214313"/>
            <a:ext cx="7115175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СТРУКТУРА ПРОГРАММЫ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772" name="Прямоугольник 17"/>
          <p:cNvSpPr>
            <a:spLocks noChangeArrowheads="1"/>
          </p:cNvSpPr>
          <p:nvPr/>
        </p:nvSpPr>
        <p:spPr bwMode="auto">
          <a:xfrm>
            <a:off x="3643313" y="3214688"/>
            <a:ext cx="1928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Аспекты образовательной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среды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313" y="1285875"/>
            <a:ext cx="8929687" cy="6429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2.9. Программа состоит из обязательной части и части, формируемой </a:t>
            </a:r>
            <a:r>
              <a:rPr lang="ru-RU" sz="2000" dirty="0" err="1">
                <a:latin typeface="+mn-lt"/>
              </a:rPr>
              <a:t>участ-никами</a:t>
            </a:r>
            <a:r>
              <a:rPr lang="ru-RU" sz="2000" dirty="0">
                <a:latin typeface="+mn-lt"/>
              </a:rPr>
              <a:t> образовательных отношений. Обе части являются </a:t>
            </a:r>
            <a:r>
              <a:rPr lang="ru-RU" sz="2000" dirty="0" err="1">
                <a:latin typeface="+mn-lt"/>
              </a:rPr>
              <a:t>взаимодополня-ющими</a:t>
            </a:r>
            <a:r>
              <a:rPr lang="ru-RU" sz="2000" dirty="0">
                <a:latin typeface="+mn-lt"/>
              </a:rPr>
              <a:t> и необходимыми с точки зрения реализации требований Стандарта.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75" y="214313"/>
            <a:ext cx="7115175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СТРУКТУРА ПРОГРАММЫ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820" name="Прямоугольник 17"/>
          <p:cNvSpPr>
            <a:spLocks noChangeArrowheads="1"/>
          </p:cNvSpPr>
          <p:nvPr/>
        </p:nvSpPr>
        <p:spPr bwMode="auto">
          <a:xfrm>
            <a:off x="3643313" y="3214688"/>
            <a:ext cx="1928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Аспекты образовательной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среды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50" y="714375"/>
            <a:ext cx="7072313" cy="6429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2.11. Программа включает три основных раздела: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75" y="214313"/>
            <a:ext cx="7115175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Содержательный раздел должен включать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8" name="Прямоугольник 17"/>
          <p:cNvSpPr>
            <a:spLocks noChangeArrowheads="1"/>
          </p:cNvSpPr>
          <p:nvPr/>
        </p:nvSpPr>
        <p:spPr bwMode="auto">
          <a:xfrm>
            <a:off x="3643313" y="3214688"/>
            <a:ext cx="1928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Аспекты образовательной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среды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313" y="1000125"/>
            <a:ext cx="8643937" cy="4643438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 содержательном разделе Программы должны быть представлены: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а) особенности образовательной деятельности разных видов и культурных практик;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б) способы и направления поддержки детской инициативы;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в) особенности взаимодействия педагогического коллектива с семьями воспитанников;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770" t="11667" r="32813" b="7500"/>
          <a:stretch>
            <a:fillRect/>
          </a:stretch>
        </p:blipFill>
        <p:spPr>
          <a:xfrm>
            <a:off x="2000250" y="285750"/>
            <a:ext cx="4500563" cy="6419850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75" y="214313"/>
            <a:ext cx="7115175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СТРУКТУРА ПРОГРАММЫ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916" name="Прямоугольник 17"/>
          <p:cNvSpPr>
            <a:spLocks noChangeArrowheads="1"/>
          </p:cNvSpPr>
          <p:nvPr/>
        </p:nvSpPr>
        <p:spPr bwMode="auto">
          <a:xfrm>
            <a:off x="3643313" y="3214688"/>
            <a:ext cx="1928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Аспекты образовательной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среды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313" y="1285875"/>
            <a:ext cx="8643937" cy="507206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специфику национальных, </a:t>
            </a:r>
            <a:r>
              <a:rPr lang="ru-RU" sz="2000" dirty="0" err="1">
                <a:latin typeface="+mn-lt"/>
              </a:rPr>
              <a:t>социокультурных</a:t>
            </a:r>
            <a:r>
              <a:rPr lang="ru-RU" sz="2000" dirty="0">
                <a:latin typeface="+mn-lt"/>
              </a:rPr>
              <a:t> и иных условий, в которых осуществляется образовательная деятельность;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сложившиеся традиции Организации или Группы.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Содержание коррекционной работы и/или инклюзивного образования </a:t>
            </a:r>
            <a:r>
              <a:rPr lang="ru-RU" sz="2000" dirty="0">
                <a:latin typeface="+mn-lt"/>
              </a:rPr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75" y="214313"/>
            <a:ext cx="7115175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СТРУКТУРА ПРОГРАММЫ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313" y="1285875"/>
            <a:ext cx="8643937" cy="5072063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Например: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atin typeface="+mn-lt"/>
                <a:hlinkClick r:id="rId5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Авторы: </a:t>
            </a:r>
            <a:r>
              <a:rPr lang="ru-RU" sz="2000" dirty="0" err="1">
                <a:latin typeface="+mn-lt"/>
              </a:rPr>
              <a:t>Гризик</a:t>
            </a:r>
            <a:r>
              <a:rPr lang="ru-RU" sz="2000" dirty="0">
                <a:latin typeface="+mn-lt"/>
              </a:rPr>
              <a:t> Т. И., </a:t>
            </a:r>
            <a:r>
              <a:rPr lang="ru-RU" sz="2000" dirty="0" err="1">
                <a:latin typeface="+mn-lt"/>
              </a:rPr>
              <a:t>Доронова</a:t>
            </a:r>
            <a:r>
              <a:rPr lang="ru-RU" sz="2000" dirty="0">
                <a:latin typeface="+mn-lt"/>
              </a:rPr>
              <a:t> Т. Н., Соловьёва Е.В. и др. / Под </a:t>
            </a:r>
            <a:r>
              <a:rPr lang="ru-RU" sz="2000" dirty="0" err="1">
                <a:latin typeface="+mn-lt"/>
              </a:rPr>
              <a:t>науч.рук</a:t>
            </a:r>
            <a:r>
              <a:rPr lang="ru-RU" sz="2000" dirty="0">
                <a:latin typeface="+mn-lt"/>
              </a:rPr>
              <a:t>. Соловьёвой Е.В.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75" y="214313"/>
            <a:ext cx="7115175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СТРУКТУРА ПРОГРАММЫ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2" name="Прямоугольник 17"/>
          <p:cNvSpPr>
            <a:spLocks noChangeArrowheads="1"/>
          </p:cNvSpPr>
          <p:nvPr/>
        </p:nvSpPr>
        <p:spPr bwMode="auto">
          <a:xfrm>
            <a:off x="3643313" y="3214688"/>
            <a:ext cx="1928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Аспекты образовательной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среды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50" y="1357313"/>
            <a:ext cx="8715375" cy="4000500"/>
          </a:xfrm>
          <a:prstGeom prst="rect">
            <a:avLst/>
          </a:prstGeo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В краткой презентации Программы должны быть указаны: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2) используемые Примерные программы;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3) характеристика взаимодействия педагогического коллектива с семьями детей.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8229600" cy="1071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/>
              <a:t>III. </a:t>
            </a:r>
            <a:r>
              <a:rPr lang="ru-RU" sz="2600" smtClean="0"/>
              <a:t>Требования к условиям реализации основной</a:t>
            </a:r>
          </a:p>
          <a:p>
            <a:pPr algn="ctr">
              <a:buFont typeface="Arial" charset="0"/>
              <a:buNone/>
            </a:pPr>
            <a:r>
              <a:rPr lang="ru-RU" sz="2600" smtClean="0"/>
              <a:t>образовательной программы дошкольного образования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5061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63" y="3071813"/>
            <a:ext cx="20494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85875" y="214313"/>
            <a:ext cx="7115175" cy="7858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ТРЕБОВАНИЯ К ПСИХОЛОГО-ПЕДАГОГИЧЕСКИМ УСЛОВИЯМ РЕАЛИЗАЦИИ ПРОГРАММЫ</a:t>
            </a: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084" name="Прямоугольник 17"/>
          <p:cNvSpPr>
            <a:spLocks noChangeArrowheads="1"/>
          </p:cNvSpPr>
          <p:nvPr/>
        </p:nvSpPr>
        <p:spPr bwMode="auto">
          <a:xfrm>
            <a:off x="3643313" y="3214688"/>
            <a:ext cx="1928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Аспекты образовательной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 среды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313" y="1285875"/>
            <a:ext cx="8929687" cy="64293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atin typeface="+mn-lt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2) оптимизации работы с группой детей.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4" name="Содержимое 2"/>
          <p:cNvSpPr txBox="1">
            <a:spLocks/>
          </p:cNvSpPr>
          <p:nvPr/>
        </p:nvSpPr>
        <p:spPr bwMode="auto">
          <a:xfrm>
            <a:off x="714375" y="1214438"/>
            <a:ext cx="8429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75" y="3214688"/>
            <a:ext cx="1992313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0" y="535781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Трансформируемая</a:t>
            </a: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38" y="5214938"/>
            <a:ext cx="2214562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Полифункциональная, вариативная</a:t>
            </a: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3000" y="500063"/>
            <a:ext cx="2000250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75" y="3357563"/>
            <a:ext cx="1928813" cy="58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</a:rPr>
              <a:t>Доступная и безопасная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143000" y="285750"/>
            <a:ext cx="8001000" cy="8572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РАЗВИВАЮЩАЯ ПРЕДМЕТНО-ПРОСТРАНСТВЕННАЯ СРЕДА</a:t>
            </a:r>
            <a:br>
              <a:rPr lang="ru-RU" sz="2800" b="1" dirty="0">
                <a:solidFill>
                  <a:srgbClr val="002060"/>
                </a:solidFill>
                <a:latin typeface="+mn-lt"/>
              </a:rPr>
            </a:br>
            <a:endParaRPr lang="ru-RU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237" name="Прямоугольник 17"/>
          <p:cNvSpPr>
            <a:spLocks noChangeArrowheads="1"/>
          </p:cNvSpPr>
          <p:nvPr/>
        </p:nvSpPr>
        <p:spPr bwMode="auto">
          <a:xfrm>
            <a:off x="3643313" y="335756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ППРС</a:t>
            </a:r>
          </a:p>
        </p:txBody>
      </p:sp>
      <p:sp>
        <p:nvSpPr>
          <p:cNvPr id="52238" name="Содержимое 2"/>
          <p:cNvSpPr txBox="1">
            <a:spLocks/>
          </p:cNvSpPr>
          <p:nvPr/>
        </p:nvSpPr>
        <p:spPr bwMode="auto">
          <a:xfrm>
            <a:off x="571500" y="1285875"/>
            <a:ext cx="84296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>
                <a:latin typeface="Calibri" pitchFamily="34" charset="0"/>
              </a:rPr>
              <a:t>3.3.4. Развивающая предметно-пространственная среда должна быть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endParaRPr lang="ru-RU" sz="2000">
              <a:latin typeface="Calibri" pitchFamily="34" charset="0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500063"/>
            <a:ext cx="7115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71500" y="2332038"/>
            <a:ext cx="8229600" cy="29543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3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4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8229600" cy="1071562"/>
          </a:xfrm>
        </p:spPr>
        <p:txBody>
          <a:bodyPr/>
          <a:lstStyle/>
          <a:p>
            <a:r>
              <a:rPr lang="ru-RU" sz="280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643937" cy="1071562"/>
          </a:xfrm>
        </p:spPr>
        <p:txBody>
          <a:bodyPr/>
          <a:lstStyle/>
          <a:p>
            <a:r>
              <a:rPr lang="ru-RU" sz="2800" smtClean="0"/>
              <a:t>3.6. Требования к финансовым условиям реализации Программы должны: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8229600" cy="1071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/>
              <a:t>I</a:t>
            </a:r>
            <a:r>
              <a:rPr lang="en-US" sz="2800" smtClean="0"/>
              <a:t>V</a:t>
            </a:r>
            <a:r>
              <a:rPr lang="ru-RU" sz="2800" smtClean="0"/>
              <a:t>. </a:t>
            </a:r>
            <a:r>
              <a:rPr lang="ru-RU" sz="2600" smtClean="0"/>
              <a:t>Требования к результатам освоения основной</a:t>
            </a:r>
          </a:p>
          <a:p>
            <a:pPr algn="ctr">
              <a:buFont typeface="Arial" charset="0"/>
              <a:buNone/>
            </a:pPr>
            <a:r>
              <a:rPr lang="ru-RU" sz="2600" smtClean="0"/>
              <a:t>образовательной программы дошкольного образования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sp>
        <p:nvSpPr>
          <p:cNvPr id="57348" name="Прямоугольник 6"/>
          <p:cNvSpPr>
            <a:spLocks noChangeArrowheads="1"/>
          </p:cNvSpPr>
          <p:nvPr/>
        </p:nvSpPr>
        <p:spPr bwMode="auto">
          <a:xfrm>
            <a:off x="500063" y="2274888"/>
            <a:ext cx="82153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4.1. Требования Стандарта к результатам освоения Программы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представлены в виде целевых ориентиров </a:t>
            </a:r>
            <a:r>
              <a:rPr lang="ru-RU" sz="2000">
                <a:latin typeface="Calibri" pitchFamily="34" charset="0"/>
              </a:rPr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>
                <a:latin typeface="Calibri" pitchFamily="34" charset="0"/>
              </a:rPr>
              <a:t>4.3. Целевые ориентиры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не подлежат непосредственной оценке</a:t>
            </a:r>
            <a:r>
              <a:rPr lang="ru-RU" sz="2000">
                <a:latin typeface="Calibri" pitchFamily="34" charset="0"/>
              </a:rPr>
              <a:t>, в том числе в виде педагогической диагностики (мониторинга), и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>
                <a:latin typeface="Calibri" pitchFamily="34" charset="0"/>
              </a:rPr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642938" y="1214438"/>
            <a:ext cx="8229600" cy="1071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smtClean="0"/>
              <a:t>I</a:t>
            </a:r>
            <a:r>
              <a:rPr lang="en-US" sz="2800" smtClean="0"/>
              <a:t>V</a:t>
            </a:r>
            <a:r>
              <a:rPr lang="ru-RU" sz="2800" smtClean="0"/>
              <a:t>. </a:t>
            </a:r>
            <a:r>
              <a:rPr lang="ru-RU" sz="2600" smtClean="0"/>
              <a:t>Требования к результатам освоения основной</a:t>
            </a:r>
          </a:p>
          <a:p>
            <a:pPr algn="ctr">
              <a:buFont typeface="Arial" charset="0"/>
              <a:buNone/>
            </a:pPr>
            <a:r>
              <a:rPr lang="ru-RU" sz="2600" smtClean="0"/>
              <a:t>образовательной программы дошкольного образования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sp>
        <p:nvSpPr>
          <p:cNvPr id="58372" name="Прямоугольник 8"/>
          <p:cNvSpPr>
            <a:spLocks noChangeArrowheads="1"/>
          </p:cNvSpPr>
          <p:nvPr/>
        </p:nvSpPr>
        <p:spPr bwMode="auto">
          <a:xfrm>
            <a:off x="357188" y="2428875"/>
            <a:ext cx="84296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Calibri" pitchFamily="34" charset="0"/>
              </a:rPr>
              <a:t>4.5. Целевые ориентиры </a:t>
            </a: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не могут служить непосредственным основанием при решении управленческих задач</a:t>
            </a:r>
            <a:r>
              <a:rPr lang="ru-RU" sz="2000">
                <a:latin typeface="Calibri" pitchFamily="34" charset="0"/>
              </a:rPr>
              <a:t>, включая: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аттестацию педагогических кадров;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оценку качества образования;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распределение стимулирующего фонда оплаты труда работников Организации.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4295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59395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22475" y="1600200"/>
            <a:ext cx="50990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4295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6041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4295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1443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4438" y="1785938"/>
            <a:ext cx="6935787" cy="464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5725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62467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5725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63491" name="Содержимое 8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4768850"/>
          </a:xfrm>
        </p:spPr>
        <p:txBody>
          <a:bodyPr/>
          <a:lstStyle/>
          <a:p>
            <a:pPr algn="just"/>
            <a:r>
              <a:rPr lang="ru-RU" sz="180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smtClean="0"/>
              <a:t>I</a:t>
            </a:r>
            <a:r>
              <a:rPr lang="ru-RU" sz="2800" smtClean="0"/>
              <a:t>.Общие положения</a:t>
            </a:r>
          </a:p>
          <a:p>
            <a:pPr algn="just">
              <a:buFont typeface="Arial" charset="0"/>
              <a:buNone/>
            </a:pPr>
            <a:r>
              <a:rPr lang="ru-RU" sz="2800" smtClean="0"/>
              <a:t>… </a:t>
            </a:r>
            <a:r>
              <a:rPr lang="ru-RU" sz="240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7188" y="3714750"/>
            <a:ext cx="18700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714750"/>
            <a:ext cx="185737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714750"/>
            <a:ext cx="200025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7143750" y="3714750"/>
            <a:ext cx="1720850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Использованные 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Использованные 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972050"/>
          </a:xfrm>
        </p:spPr>
        <p:txBody>
          <a:bodyPr rtlCol="0">
            <a:normAutofit fontScale="5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9720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 fontAlgn="auto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472488" cy="51435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800" smtClean="0"/>
              <a:t>1.6. Стандарт  направлен на решение следующих </a:t>
            </a:r>
            <a:r>
              <a:rPr lang="ru-RU" sz="1800" smtClean="0">
                <a:solidFill>
                  <a:srgbClr val="FF0000"/>
                </a:solidFill>
              </a:rPr>
              <a:t>задач:</a:t>
            </a:r>
          </a:p>
          <a:p>
            <a:pPr algn="just">
              <a:buFont typeface="Calibri" pitchFamily="34" charset="0"/>
              <a:buAutoNum type="arabicParenR" startAt="5"/>
            </a:pPr>
            <a:r>
              <a:rPr lang="ru-RU" sz="180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Calibri" pitchFamily="34" charset="0"/>
              <a:buAutoNum type="arabicParenR" startAt="5"/>
            </a:pPr>
            <a:r>
              <a:rPr lang="ru-RU" sz="180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Calibri" pitchFamily="34" charset="0"/>
              <a:buAutoNum type="arabicParenR" startAt="5"/>
            </a:pPr>
            <a:r>
              <a:rPr lang="ru-RU" sz="180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Calibri" pitchFamily="34" charset="0"/>
              <a:buAutoNum type="arabicParenR" startAt="5"/>
            </a:pPr>
            <a:r>
              <a:rPr lang="ru-RU" sz="180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Calibri" pitchFamily="34" charset="0"/>
              <a:buAutoNum type="arabicParenR" startAt="5"/>
            </a:pPr>
            <a:r>
              <a:rPr lang="ru-RU" sz="180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00125" y="357188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71688"/>
            <a:ext cx="4000500" cy="4054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1.8. Стандарт включает в себя требования к:</a:t>
            </a:r>
          </a:p>
          <a:p>
            <a:r>
              <a:rPr lang="ru-RU" sz="2000" smtClean="0"/>
              <a:t>структуре Программы и ее объему;</a:t>
            </a:r>
          </a:p>
          <a:p>
            <a:r>
              <a:rPr lang="ru-RU" sz="2000" smtClean="0"/>
              <a:t>условиям реализации Программы;</a:t>
            </a:r>
          </a:p>
          <a:p>
            <a:r>
              <a:rPr lang="ru-RU" sz="2000" smtClean="0"/>
              <a:t>результатам освоения Программы.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71525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28575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smtClean="0"/>
              <a:t>II</a:t>
            </a:r>
            <a:r>
              <a:rPr lang="ru-RU" sz="280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Font typeface="Arial" charset="0"/>
              <a:buNone/>
            </a:pPr>
            <a:r>
              <a:rPr lang="ru-RU" sz="2400" smtClean="0"/>
              <a:t>2.1.	</a:t>
            </a:r>
            <a:r>
              <a:rPr lang="ru-RU" sz="200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Font typeface="Arial" charset="0"/>
              <a:buNone/>
            </a:pPr>
            <a:r>
              <a:rPr lang="ru-RU" sz="200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2400" smtClean="0"/>
          </a:p>
          <a:p>
            <a:pPr algn="just">
              <a:buFont typeface="Arial" charset="0"/>
              <a:buNone/>
            </a:pPr>
            <a:endParaRPr lang="ru-RU" sz="3400" smtClean="0"/>
          </a:p>
          <a:p>
            <a:pPr algn="just">
              <a:buFont typeface="Arial" charset="0"/>
              <a:buNone/>
            </a:pPr>
            <a:endParaRPr lang="ru-RU" sz="2400" smtClean="0"/>
          </a:p>
        </p:txBody>
      </p:sp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143125" y="4500563"/>
            <a:ext cx="144462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500563"/>
            <a:ext cx="1428750" cy="205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4500563"/>
            <a:ext cx="1428750" cy="196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4500563"/>
            <a:ext cx="1379537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00" y="4500563"/>
            <a:ext cx="1379538" cy="2062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3113</Words>
  <Application>Microsoft Office PowerPoint</Application>
  <PresentationFormat>Экран (4:3)</PresentationFormat>
  <Paragraphs>363</Paragraphs>
  <Slides>41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«Изучаем ФГОС  дошкольного образования»  </vt:lpstr>
      <vt:lpstr>Слайд 2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Слайд 13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ФЕДЕРАЛЬНЫЙ ГОСУДАРСТВЕННЫЙ ОБРАЗОВАТЕЛЬНЫЙ СТАНДАРТ ДОШКОЛЬНОГО ОБРАЗОВАНИЯ</vt:lpstr>
      <vt:lpstr>Слайд 24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Слайд 29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Слайд 32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PC</cp:lastModifiedBy>
  <cp:revision>74</cp:revision>
  <dcterms:created xsi:type="dcterms:W3CDTF">2013-12-02T16:12:05Z</dcterms:created>
  <dcterms:modified xsi:type="dcterms:W3CDTF">2015-04-30T03:12:34Z</dcterms:modified>
</cp:coreProperties>
</file>